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0"/>
  </p:notesMasterIdLst>
  <p:sldIdLst>
    <p:sldId id="256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8" r:id="rId15"/>
    <p:sldId id="436" r:id="rId16"/>
    <p:sldId id="437" r:id="rId17"/>
    <p:sldId id="421" r:id="rId18"/>
    <p:sldId id="41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DB1"/>
    <a:srgbClr val="52AA8F"/>
    <a:srgbClr val="89C796"/>
    <a:srgbClr val="85C0AA"/>
    <a:srgbClr val="82BAB9"/>
    <a:srgbClr val="80B6C2"/>
    <a:srgbClr val="81BDB3"/>
    <a:srgbClr val="87C2A2"/>
    <a:srgbClr val="7FB8BF"/>
    <a:srgbClr val="2BB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6195" autoAdjust="0"/>
  </p:normalViewPr>
  <p:slideViewPr>
    <p:cSldViewPr snapToGrid="0">
      <p:cViewPr varScale="1">
        <p:scale>
          <a:sx n="99" d="100"/>
          <a:sy n="99" d="100"/>
        </p:scale>
        <p:origin x="786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0DBC4-F98B-484A-BE69-A87A5E6DEA10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661B-8AD1-4D4A-B33B-64792E549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4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6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6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4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7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5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6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6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24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5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06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9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7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6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5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4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2022/12/19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CCA9505D-6858-4D77-8033-8F44498EC30F}" type="datetimeFigureOut">
              <a:rPr lang="zh-CN" altLang="en-US" smtClean="0"/>
              <a:pPr/>
              <a:t>2022/12/19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F8E8C392-8293-4EFF-A44E-DAB8CA6E538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691590"/>
            <a:ext cx="12192000" cy="1841752"/>
          </a:xfrm>
          <a:prstGeom prst="rect">
            <a:avLst/>
          </a:prstGeom>
          <a:gradFill>
            <a:gsLst>
              <a:gs pos="0">
                <a:srgbClr val="37CC5E">
                  <a:alpha val="47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11D131"/>
              </a:gs>
              <a:gs pos="100000">
                <a:srgbClr val="1EC3C7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49284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TW" altLang="en-US" sz="2400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75" y="397788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杭州研发中心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视频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部洪培焱转正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答辩</a:t>
            </a:r>
            <a:endParaRPr lang="en-US" altLang="zh-CN" sz="4800" b="1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87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0516" y="1197032"/>
            <a:ext cx="9346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学习部分：</a:t>
            </a:r>
            <a:r>
              <a:rPr lang="zh-CN" altLang="en-US" dirty="0" smtClean="0"/>
              <a:t>智能</a:t>
            </a:r>
            <a:r>
              <a:rPr lang="zh-CN" altLang="en-US" dirty="0"/>
              <a:t>应用</a:t>
            </a:r>
            <a:r>
              <a:rPr lang="zh-CN" altLang="en-US" dirty="0" smtClean="0"/>
              <a:t>部分</a:t>
            </a:r>
            <a:r>
              <a:rPr lang="zh-CN" altLang="en-US" dirty="0" smtClean="0"/>
              <a:t>涉及到大量的框选图像的判断，角度的计算，距离计算，框的裁剪，和扩大，一些计算公式 ，由于不是自己进行调试， 没有相关的文档</a:t>
            </a:r>
            <a:r>
              <a:rPr lang="zh-CN" altLang="en-US" dirty="0" smtClean="0"/>
              <a:t>学习比较困难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学习过程中的一些缺陷和困难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5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0516" y="1197032"/>
            <a:ext cx="7543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M500</a:t>
            </a:r>
            <a:r>
              <a:rPr lang="zh-CN" altLang="en-US" dirty="0" smtClean="0"/>
              <a:t>为主机设备，没有摄像头模组，需要通过外接摄像头来获取图像。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功能就是通过</a:t>
            </a:r>
            <a:r>
              <a:rPr lang="en-US" altLang="zh-CN" dirty="0" smtClean="0"/>
              <a:t>UVC86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M500</a:t>
            </a:r>
            <a:r>
              <a:rPr lang="zh-CN" altLang="en-US" dirty="0" smtClean="0"/>
              <a:t>协同工作来实现的。在</a:t>
            </a:r>
            <a:r>
              <a:rPr lang="zh-CN" altLang="en-US" dirty="0" smtClean="0"/>
              <a:t>开启</a:t>
            </a:r>
            <a:r>
              <a:rPr lang="en-US" altLang="zh-CN" dirty="0"/>
              <a:t>SG</a:t>
            </a:r>
            <a:r>
              <a:rPr lang="zh-CN" altLang="en-US" dirty="0"/>
              <a:t>后，</a:t>
            </a:r>
            <a:r>
              <a:rPr lang="en-US" altLang="zh-CN" dirty="0"/>
              <a:t>UVC86</a:t>
            </a:r>
            <a:r>
              <a:rPr lang="zh-CN" altLang="en-US" dirty="0"/>
              <a:t>回到</a:t>
            </a:r>
            <a:r>
              <a:rPr lang="en-US" altLang="zh-CN" dirty="0"/>
              <a:t>idle</a:t>
            </a:r>
            <a:r>
              <a:rPr lang="zh-CN" altLang="en-US" dirty="0"/>
              <a:t>全景状态，主机</a:t>
            </a:r>
            <a:r>
              <a:rPr lang="en-US" altLang="zh-CN" dirty="0"/>
              <a:t>M500</a:t>
            </a:r>
            <a:r>
              <a:rPr lang="zh-CN" altLang="en-US" dirty="0"/>
              <a:t>接收</a:t>
            </a:r>
            <a:r>
              <a:rPr lang="en-US" altLang="zh-CN" dirty="0"/>
              <a:t>UVC86</a:t>
            </a:r>
            <a:r>
              <a:rPr lang="zh-CN" altLang="en-US" dirty="0"/>
              <a:t>传来的</a:t>
            </a:r>
            <a:r>
              <a:rPr lang="en-US" altLang="zh-CN" dirty="0"/>
              <a:t>4K</a:t>
            </a:r>
            <a:r>
              <a:rPr lang="zh-CN" altLang="en-US" dirty="0"/>
              <a:t>全景画面，用于视频分析和</a:t>
            </a:r>
            <a:r>
              <a:rPr lang="zh-CN" altLang="en-US" dirty="0" smtClean="0"/>
              <a:t>显示。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M500 </a:t>
            </a:r>
            <a:r>
              <a:rPr lang="zh-CN" altLang="en-US" dirty="0"/>
              <a:t>的</a:t>
            </a:r>
            <a:r>
              <a:rPr lang="en-US" altLang="zh-CN" dirty="0"/>
              <a:t>SG</a:t>
            </a:r>
            <a:r>
              <a:rPr lang="zh-CN" altLang="en-US" dirty="0"/>
              <a:t>功能和其他机型的</a:t>
            </a:r>
            <a:r>
              <a:rPr lang="en-US" altLang="zh-CN" dirty="0"/>
              <a:t>SG</a:t>
            </a:r>
            <a:r>
              <a:rPr lang="zh-CN" altLang="en-US" dirty="0"/>
              <a:t>功能有着些许差异，其他机型的</a:t>
            </a:r>
            <a:r>
              <a:rPr lang="en-US" altLang="zh-CN" dirty="0"/>
              <a:t>SG</a:t>
            </a:r>
            <a:r>
              <a:rPr lang="zh-CN" altLang="en-US" dirty="0"/>
              <a:t>功能为一路</a:t>
            </a:r>
            <a:r>
              <a:rPr lang="en-US" altLang="zh-CN" dirty="0"/>
              <a:t>AF</a:t>
            </a:r>
            <a:r>
              <a:rPr lang="zh-CN" altLang="en-US" dirty="0"/>
              <a:t>，两路说话人，而</a:t>
            </a:r>
            <a:r>
              <a:rPr lang="en-US" altLang="zh-CN" dirty="0"/>
              <a:t>M500</a:t>
            </a:r>
            <a:r>
              <a:rPr lang="zh-CN" altLang="en-US" dirty="0"/>
              <a:t>的</a:t>
            </a:r>
            <a:r>
              <a:rPr lang="en-US" altLang="zh-CN" dirty="0"/>
              <a:t>SG</a:t>
            </a:r>
            <a:r>
              <a:rPr lang="zh-CN" altLang="en-US" dirty="0"/>
              <a:t>功能为一路</a:t>
            </a:r>
            <a:r>
              <a:rPr lang="en-US" altLang="zh-CN" dirty="0"/>
              <a:t>AF</a:t>
            </a:r>
            <a:r>
              <a:rPr lang="zh-CN" altLang="en-US" dirty="0"/>
              <a:t>，两路多分屏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在开发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功能之前，首先就是要移植</a:t>
            </a:r>
            <a:r>
              <a:rPr lang="en-US" altLang="zh-CN" dirty="0" err="1"/>
              <a:t>cameraCtrl</a:t>
            </a:r>
            <a:r>
              <a:rPr lang="zh-CN" altLang="en-US" dirty="0"/>
              <a:t>工程</a:t>
            </a:r>
            <a:r>
              <a:rPr lang="zh-CN" altLang="en-US" dirty="0" smtClean="0"/>
              <a:t>代码，</a:t>
            </a:r>
            <a:r>
              <a:rPr lang="en-US" altLang="zh-CN" dirty="0" smtClean="0"/>
              <a:t>M500</a:t>
            </a:r>
            <a:r>
              <a:rPr lang="zh-CN" altLang="en-US" dirty="0"/>
              <a:t>用</a:t>
            </a:r>
            <a:r>
              <a:rPr lang="zh-CN" altLang="en-US" dirty="0" smtClean="0"/>
              <a:t>的是</a:t>
            </a:r>
            <a:r>
              <a:rPr lang="en-US" altLang="zh-CN" dirty="0" smtClean="0"/>
              <a:t>MTK</a:t>
            </a:r>
            <a:r>
              <a:rPr lang="zh-CN" altLang="en-US" dirty="0" smtClean="0"/>
              <a:t>芯片，由于其处理流程于</a:t>
            </a:r>
            <a:r>
              <a:rPr lang="en-US" altLang="zh-CN" dirty="0" smtClean="0"/>
              <a:t>A10</a:t>
            </a:r>
            <a:r>
              <a:rPr lang="zh-CN" altLang="en-US" dirty="0" smtClean="0"/>
              <a:t>机型相似，移植过程还有很多参照，但依然遇到了些问题。</a:t>
            </a:r>
            <a:endParaRPr lang="en-US" altLang="zh-CN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en-US" altLang="zh-CN" b="1" dirty="0" smtClean="0"/>
              <a:t>M500 SG</a:t>
            </a:r>
            <a:r>
              <a:rPr lang="zh-CN" altLang="en-US" b="1" dirty="0" smtClean="0"/>
              <a:t>功能开发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4374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59554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r>
              <a:rPr lang="zh-CN" altLang="en-US" dirty="0" smtClean="0"/>
              <a:t>：算法检测线程检测到的人数一直是只有一个躯干框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通过取图发现，送进算法检测线程的图像为全黑的图像，然后追溯到图像获取线程，再次通过取图发现，传进来的原图像是正确的，经过裁剪转换后图像变为全黑图像。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怀疑为裁剪转换的库不配套，没有更新，更新配套的库后正常</a:t>
            </a:r>
            <a:endParaRPr lang="en-US" altLang="zh-CN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r>
              <a:rPr lang="en-US" altLang="zh-CN" b="1" dirty="0" smtClean="0"/>
              <a:t>1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6129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61638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r>
              <a:rPr lang="zh-CN" altLang="en-US" dirty="0" smtClean="0"/>
              <a:t>：打包验证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功能时，算法处理线程一直起不来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通过手动起线程时，发现一直报缺少</a:t>
            </a:r>
            <a:r>
              <a:rPr lang="en-US" altLang="zh-CN" dirty="0" smtClean="0"/>
              <a:t>libvsi.so</a:t>
            </a:r>
            <a:r>
              <a:rPr lang="zh-CN" altLang="en-US" dirty="0" smtClean="0"/>
              <a:t>，而该库是给</a:t>
            </a:r>
            <a:r>
              <a:rPr lang="en-US" altLang="zh-CN" dirty="0" smtClean="0"/>
              <a:t>A10</a:t>
            </a:r>
            <a:r>
              <a:rPr lang="zh-CN" altLang="en-US" dirty="0" smtClean="0"/>
              <a:t>机型使用的，在</a:t>
            </a:r>
            <a:r>
              <a:rPr lang="en-US" altLang="zh-CN" dirty="0" smtClean="0"/>
              <a:t>M500</a:t>
            </a:r>
            <a:r>
              <a:rPr lang="zh-CN" altLang="en-US" dirty="0" smtClean="0"/>
              <a:t>机型上并没有使用该库提供的接口，但由于</a:t>
            </a:r>
            <a:r>
              <a:rPr lang="en-US" altLang="zh-CN" dirty="0" smtClean="0"/>
              <a:t>Android.mk</a:t>
            </a:r>
            <a:r>
              <a:rPr lang="zh-CN" altLang="en-US" dirty="0" smtClean="0"/>
              <a:t>中包含了该库，所以缺少该文件是运行不起来的。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目前</a:t>
            </a:r>
            <a:r>
              <a:rPr lang="zh-CN" altLang="en-US" dirty="0" smtClean="0"/>
              <a:t>考虑到</a:t>
            </a:r>
            <a:r>
              <a:rPr lang="en-US" altLang="zh-CN" dirty="0" smtClean="0"/>
              <a:t>MTK</a:t>
            </a:r>
            <a:r>
              <a:rPr lang="zh-CN" altLang="en-US" dirty="0" smtClean="0"/>
              <a:t>平台的机型使用同一个</a:t>
            </a:r>
            <a:r>
              <a:rPr lang="en-US" altLang="zh-CN" dirty="0" smtClean="0"/>
              <a:t>Android.mk</a:t>
            </a:r>
            <a:r>
              <a:rPr lang="zh-CN" altLang="en-US" dirty="0" smtClean="0"/>
              <a:t>，方便后续维护，所以通过多提交一个</a:t>
            </a:r>
            <a:r>
              <a:rPr lang="en-US" altLang="zh-CN" dirty="0" smtClean="0"/>
              <a:t>libvsi.so</a:t>
            </a:r>
            <a:r>
              <a:rPr lang="zh-CN" altLang="en-US" dirty="0" smtClean="0"/>
              <a:t>解决。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r>
              <a:rPr lang="en-US" altLang="zh-CN" b="1" dirty="0" smtClean="0"/>
              <a:t>2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35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700063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</a:t>
            </a:r>
            <a:r>
              <a:rPr lang="zh-CN" altLang="en-US" dirty="0" smtClean="0"/>
              <a:t>：发现发送给</a:t>
            </a:r>
            <a:r>
              <a:rPr lang="en-US" altLang="zh-CN" dirty="0" smtClean="0"/>
              <a:t>AIA</a:t>
            </a:r>
            <a:r>
              <a:rPr lang="zh-CN" altLang="en-US" dirty="0" smtClean="0"/>
              <a:t>的人员布局信息和实际检测到的人员信息不对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通过加频繁打印，发现自己代码编写错误，想将数组的首地址传入函数内，在函数内计算数组大小，而实际上数组做参数，函数内无法通过</a:t>
            </a:r>
            <a:r>
              <a:rPr lang="en-US" altLang="zh-CN" dirty="0" err="1" smtClean="0"/>
              <a:t>sizeof</a:t>
            </a:r>
            <a:r>
              <a:rPr lang="en-US" altLang="zh-CN" dirty="0" smtClean="0"/>
              <a:t>()</a:t>
            </a:r>
            <a:r>
              <a:rPr lang="zh-CN" altLang="en-US" dirty="0" smtClean="0"/>
              <a:t>计算数组大小。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修改函数接口设计，多添加一个输入参数，在给函数传入数组首地址的同时传入数组大小。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开发</a:t>
            </a:r>
            <a:r>
              <a:rPr lang="en-US" altLang="zh-CN" b="1" dirty="0" smtClean="0"/>
              <a:t>SG</a:t>
            </a:r>
            <a:r>
              <a:rPr lang="zh-CN" altLang="en-US" b="1" dirty="0" smtClean="0"/>
              <a:t>功能的时候出现的问题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5"/>
            <a:ext cx="36792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91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0" y="0"/>
            <a:ext cx="356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收获与改进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504" y="1554798"/>
            <a:ext cx="1149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之前没怎么接触过多线程，摄像头追踪等不可控因素较多的项目，以及打印日志的方式来分析问题。通过对现有的智能追踪代码的学习，逐渐了学习到新的工作方法和新知识，新经验，同时也对</a:t>
            </a:r>
            <a:r>
              <a:rPr lang="zh-CN" altLang="en-US" dirty="0" smtClean="0"/>
              <a:t>智能</a:t>
            </a:r>
            <a:r>
              <a:rPr lang="zh-CN" altLang="en-US" dirty="0"/>
              <a:t>应用</a:t>
            </a:r>
            <a:r>
              <a:rPr lang="zh-CN" altLang="en-US" dirty="0" smtClean="0"/>
              <a:t>有了</a:t>
            </a:r>
            <a:r>
              <a:rPr lang="zh-CN" altLang="en-US" dirty="0" smtClean="0"/>
              <a:t>大体的了解。</a:t>
            </a:r>
            <a:endParaRPr lang="en-US" altLang="zh-CN" dirty="0" smtClean="0"/>
          </a:p>
          <a:p>
            <a:r>
              <a:rPr lang="zh-CN" altLang="en-US" dirty="0" smtClean="0"/>
              <a:t>同时对我从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语言转向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编程有了较大的帮助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4893" y="2454442"/>
            <a:ext cx="2502568" cy="14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2504" y="3278816"/>
            <a:ext cx="11492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减少浪费在学习如何使用工具时间 </a:t>
            </a:r>
            <a:r>
              <a:rPr lang="zh-CN" altLang="en-US" dirty="0" smtClean="0"/>
              <a:t>，需要</a:t>
            </a:r>
            <a:r>
              <a:rPr lang="zh-CN" altLang="en-US" dirty="0"/>
              <a:t>提升解决问题的效率，归根结底还是需要对业务，代码逻辑有更深更细节的</a:t>
            </a:r>
            <a:r>
              <a:rPr lang="zh-CN" altLang="en-US" dirty="0" smtClean="0"/>
              <a:t>理解，也得多想同事请教</a:t>
            </a:r>
            <a:r>
              <a:rPr lang="zh-CN" altLang="en-US" dirty="0"/>
              <a:t>业务相关的问题</a:t>
            </a:r>
            <a:r>
              <a:rPr lang="zh-CN" altLang="en-US" dirty="0" smtClean="0"/>
              <a:t>。</a:t>
            </a:r>
            <a:r>
              <a:rPr lang="zh-CN" altLang="en-US" dirty="0"/>
              <a:t>并</a:t>
            </a:r>
            <a:r>
              <a:rPr lang="zh-CN" altLang="en-US" dirty="0" smtClean="0"/>
              <a:t>通过</a:t>
            </a:r>
            <a:r>
              <a:rPr lang="zh-CN" altLang="en-US" dirty="0" smtClean="0"/>
              <a:t>自学反复看代码的方式</a:t>
            </a:r>
            <a:r>
              <a:rPr lang="zh-CN" altLang="en-US" dirty="0" smtClean="0"/>
              <a:t>学习</a:t>
            </a:r>
            <a:r>
              <a:rPr lang="zh-CN" altLang="en-US" dirty="0" smtClean="0"/>
              <a:t>。提高主动性，负责的项目需要实时去跟进。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2504" y="2766601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改进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92505" y="1046623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收获</a:t>
            </a:r>
          </a:p>
        </p:txBody>
      </p:sp>
    </p:spTree>
    <p:extLst>
      <p:ext uri="{BB962C8B-B14F-4D97-AF65-F5344CB8AC3E}">
        <p14:creationId xmlns:p14="http://schemas.microsoft.com/office/powerpoint/2010/main" val="12560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90452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77887"/>
            <a:r>
              <a:rPr lang="zh-CN" altLang="en-US" sz="3200" b="1" dirty="0">
                <a:solidFill>
                  <a:prstClr val="white"/>
                </a:solidFill>
                <a:cs typeface="+mn-ea"/>
                <a:sym typeface="+mn-lt"/>
              </a:rPr>
              <a:t>云+端，极致视讯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1.</a:t>
            </a:r>
            <a:r>
              <a:rPr lang="zh-CN" altLang="en-US" dirty="0" smtClean="0">
                <a:cs typeface="+mn-ea"/>
                <a:sym typeface="+mn-lt"/>
              </a:rPr>
              <a:t>实际工程中解决实际工程问题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2.</a:t>
            </a:r>
            <a:r>
              <a:rPr lang="zh-CN" altLang="en-US" dirty="0" smtClean="0">
                <a:cs typeface="+mn-ea"/>
                <a:sym typeface="+mn-lt"/>
              </a:rPr>
              <a:t>实际工作任务中学习其他调试方法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逐步</a:t>
            </a:r>
            <a:r>
              <a:rPr lang="zh-CN" altLang="en-US" dirty="0" smtClean="0">
                <a:cs typeface="+mn-ea"/>
                <a:sym typeface="+mn-lt"/>
              </a:rPr>
              <a:t>承担</a:t>
            </a:r>
            <a:r>
              <a:rPr lang="zh-CN" altLang="en-US" dirty="0" smtClean="0">
                <a:cs typeface="+mn-ea"/>
                <a:sym typeface="+mn-lt"/>
              </a:rPr>
              <a:t>智能</a:t>
            </a:r>
            <a:r>
              <a:rPr lang="zh-CN" altLang="en-US" dirty="0">
                <a:cs typeface="+mn-ea"/>
                <a:sym typeface="+mn-lt"/>
              </a:rPr>
              <a:t>应用</a:t>
            </a:r>
            <a:r>
              <a:rPr lang="zh-CN" altLang="en-US" dirty="0" smtClean="0">
                <a:cs typeface="+mn-ea"/>
                <a:sym typeface="+mn-lt"/>
              </a:rPr>
              <a:t>模块</a:t>
            </a:r>
            <a:r>
              <a:rPr lang="zh-CN" altLang="en-US" dirty="0" smtClean="0">
                <a:cs typeface="+mn-ea"/>
                <a:sym typeface="+mn-lt"/>
              </a:rPr>
              <a:t>的维护</a:t>
            </a:r>
            <a:r>
              <a:rPr lang="zh-CN" altLang="en-US" dirty="0">
                <a:cs typeface="+mn-ea"/>
                <a:sym typeface="+mn-lt"/>
              </a:rPr>
              <a:t>与需求实现</a:t>
            </a:r>
            <a:r>
              <a:rPr lang="zh-CN" altLang="en-US" dirty="0" smtClean="0">
                <a:cs typeface="+mn-ea"/>
                <a:sym typeface="+mn-lt"/>
              </a:rPr>
              <a:t>任务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下期工作计划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2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611" y="2254861"/>
            <a:ext cx="12188389" cy="2348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804" y="2548716"/>
            <a:ext cx="12188389" cy="17605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4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59536" y="1894698"/>
            <a:ext cx="2551434" cy="2551434"/>
          </a:xfrm>
          <a:prstGeom prst="ellipse">
            <a:avLst/>
          </a:prstGeom>
          <a:gradFill flip="none" rotWithShape="1">
            <a:gsLst>
              <a:gs pos="0">
                <a:srgbClr val="21B5A3"/>
              </a:gs>
              <a:gs pos="38000">
                <a:srgbClr val="2ABE88"/>
              </a:gs>
              <a:gs pos="64000">
                <a:srgbClr val="32C769"/>
              </a:gs>
              <a:gs pos="100000">
                <a:srgbClr val="3ACD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42984" y="1115142"/>
            <a:ext cx="54682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个人基本情况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" name="泪滴形 1"/>
          <p:cNvSpPr/>
          <p:nvPr/>
        </p:nvSpPr>
        <p:spPr>
          <a:xfrm flipV="1">
            <a:off x="4696574" y="1115142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4600" y="118428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4" name="泪滴形 13"/>
          <p:cNvSpPr/>
          <p:nvPr/>
        </p:nvSpPr>
        <p:spPr>
          <a:xfrm flipV="1">
            <a:off x="4719699" y="3510917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7725" y="3580062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泪滴形 20"/>
          <p:cNvSpPr/>
          <p:nvPr/>
        </p:nvSpPr>
        <p:spPr>
          <a:xfrm flipV="1">
            <a:off x="4707725" y="2373133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5751" y="2442278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泪滴形 22"/>
          <p:cNvSpPr/>
          <p:nvPr/>
        </p:nvSpPr>
        <p:spPr>
          <a:xfrm flipV="1">
            <a:off x="4696574" y="4593594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4600" y="4662739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1053" y="2616417"/>
            <a:ext cx="2630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  </a:t>
            </a:r>
            <a:r>
              <a:rPr lang="zh-CN" altLang="en-US" sz="6600" dirty="0">
                <a:cs typeface="+mn-ea"/>
                <a:sym typeface="+mn-lt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1172" y="2373133"/>
            <a:ext cx="39352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工作</a:t>
            </a:r>
            <a:r>
              <a:rPr lang="zh-CN" altLang="en-US" sz="3200" b="1" dirty="0" smtClean="0">
                <a:cs typeface="+mn-ea"/>
                <a:sym typeface="+mn-lt"/>
              </a:rPr>
              <a:t>完成概况 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5121" y="3530423"/>
            <a:ext cx="32763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主要工作展示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42984" y="4599754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不足与改进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16" name="泪滴形 15"/>
          <p:cNvSpPr/>
          <p:nvPr/>
        </p:nvSpPr>
        <p:spPr>
          <a:xfrm flipV="1">
            <a:off x="4707725" y="5709618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95751" y="5778763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4135" y="5715778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下期工作计划</a:t>
            </a:r>
            <a:endParaRPr lang="en-US" altLang="zh-CN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1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3100" y="128337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个人基本情况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12249" y="1124744"/>
            <a:ext cx="8141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>
                <a:cs typeface="+mn-ea"/>
                <a:sym typeface="+mn-lt"/>
              </a:rPr>
              <a:t>洪培焱，毕业于福州大学，</a:t>
            </a:r>
            <a:r>
              <a:rPr lang="en-US" altLang="zh-CN" b="1" dirty="0" smtClean="0">
                <a:cs typeface="+mn-ea"/>
                <a:sym typeface="+mn-lt"/>
              </a:rPr>
              <a:t>2022</a:t>
            </a:r>
            <a:r>
              <a:rPr lang="zh-CN" altLang="en-US" b="1" dirty="0" smtClean="0">
                <a:cs typeface="+mn-ea"/>
                <a:sym typeface="+mn-lt"/>
              </a:rPr>
              <a:t>年</a:t>
            </a:r>
            <a:r>
              <a:rPr lang="en-US" altLang="zh-CN" b="1" dirty="0" smtClean="0">
                <a:cs typeface="+mn-ea"/>
                <a:sym typeface="+mn-lt"/>
              </a:rPr>
              <a:t>7</a:t>
            </a:r>
            <a:r>
              <a:rPr lang="zh-CN" altLang="en-US" b="1" dirty="0" smtClean="0">
                <a:cs typeface="+mn-ea"/>
                <a:sym typeface="+mn-lt"/>
              </a:rPr>
              <a:t>月</a:t>
            </a:r>
            <a:r>
              <a:rPr lang="en-US" altLang="zh-CN" b="1" dirty="0" smtClean="0">
                <a:cs typeface="+mn-ea"/>
                <a:sym typeface="+mn-lt"/>
              </a:rPr>
              <a:t>1</a:t>
            </a:r>
            <a:r>
              <a:rPr lang="zh-CN" altLang="en-US" b="1" dirty="0" smtClean="0">
                <a:cs typeface="+mn-ea"/>
                <a:sym typeface="+mn-lt"/>
              </a:rPr>
              <a:t>日入职于亿联杭分视频五组，岗位：嵌入式工程师。主要负责公司产品中摄像头</a:t>
            </a:r>
            <a:r>
              <a:rPr lang="zh-CN" altLang="en-US" b="1" dirty="0" smtClean="0">
                <a:cs typeface="+mn-ea"/>
                <a:sym typeface="+mn-lt"/>
              </a:rPr>
              <a:t>智能</a:t>
            </a:r>
            <a:r>
              <a:rPr lang="zh-CN" altLang="en-US" b="1" dirty="0">
                <a:cs typeface="+mn-ea"/>
                <a:sym typeface="+mn-lt"/>
              </a:rPr>
              <a:t>应用</a:t>
            </a:r>
            <a:r>
              <a:rPr lang="zh-CN" altLang="en-US" b="1" dirty="0" smtClean="0">
                <a:cs typeface="+mn-ea"/>
                <a:sym typeface="+mn-lt"/>
              </a:rPr>
              <a:t>相关</a:t>
            </a:r>
            <a:r>
              <a:rPr lang="zh-CN" altLang="en-US" b="1" dirty="0" smtClean="0">
                <a:cs typeface="+mn-ea"/>
                <a:sym typeface="+mn-lt"/>
              </a:rPr>
              <a:t>工作。</a:t>
            </a:r>
            <a:endParaRPr lang="en-US" altLang="zh-CN" b="1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3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工作完成概况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7654" y="1180606"/>
            <a:ext cx="875891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zh-CN" altLang="en-US" sz="1600" b="1" dirty="0" smtClean="0"/>
              <a:t>摄像头智能应用工程代码的熟悉和学习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</a:t>
            </a:r>
            <a:r>
              <a:rPr lang="en-US" altLang="zh-CN" sz="1600" dirty="0" smtClean="0"/>
              <a:t>AF / VT /</a:t>
            </a:r>
            <a:r>
              <a:rPr lang="zh-CN" altLang="en-US" sz="1600" dirty="0" smtClean="0"/>
              <a:t>多分屏</a:t>
            </a:r>
            <a:r>
              <a:rPr lang="en-US" altLang="zh-CN" sz="1600" dirty="0" smtClean="0"/>
              <a:t>MW/</a:t>
            </a:r>
            <a:r>
              <a:rPr lang="zh-CN" altLang="en-US" sz="1600" dirty="0" smtClean="0"/>
              <a:t>多流</a:t>
            </a:r>
            <a:r>
              <a:rPr lang="en-US" altLang="zh-CN" sz="1600" dirty="0" smtClean="0"/>
              <a:t>SG</a:t>
            </a:r>
            <a:r>
              <a:rPr lang="zh-CN" altLang="en-US" sz="1600" dirty="0" smtClean="0"/>
              <a:t>模式的运行过程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熟悉各个模块交互过程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熟悉定焦镜头和机械镜头的切换条件和运动原理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绘出相关流程图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输出总结文档 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1600" dirty="0"/>
          </a:p>
          <a:p>
            <a:pPr marL="457200" indent="-457200">
              <a:defRPr/>
            </a:pP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654" y="3521023"/>
            <a:ext cx="8584746" cy="3477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zh-CN" sz="1600" b="1" dirty="0" smtClean="0"/>
              <a:t>M500</a:t>
            </a:r>
            <a:r>
              <a:rPr lang="en-US" altLang="zh-CN" sz="1600" b="1" dirty="0"/>
              <a:t> </a:t>
            </a:r>
            <a:r>
              <a:rPr lang="en-US" altLang="zh-CN" sz="1600" b="1" dirty="0" smtClean="0"/>
              <a:t>SG</a:t>
            </a:r>
            <a:r>
              <a:rPr lang="zh-CN" altLang="en-US" sz="1600" b="1" dirty="0" smtClean="0"/>
              <a:t>功能开发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移植</a:t>
            </a:r>
            <a:r>
              <a:rPr lang="en-US" altLang="zh-CN" sz="1600" dirty="0" err="1"/>
              <a:t>cameraCtrl</a:t>
            </a:r>
            <a:r>
              <a:rPr lang="zh-CN" altLang="en-US" sz="1600" dirty="0"/>
              <a:t>工程代码</a:t>
            </a:r>
            <a:r>
              <a:rPr lang="zh-CN" altLang="en-US" sz="1600" dirty="0" smtClean="0"/>
              <a:t>到主机</a:t>
            </a:r>
            <a:r>
              <a:rPr lang="en-US" altLang="zh-CN" sz="1600" dirty="0" smtClean="0"/>
              <a:t>M500</a:t>
            </a:r>
            <a:r>
              <a:rPr lang="zh-CN" altLang="en-US" sz="1600" dirty="0" smtClean="0"/>
              <a:t>上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使</a:t>
            </a:r>
            <a:r>
              <a:rPr lang="zh-CN" altLang="en-US" sz="1600" dirty="0"/>
              <a:t>之</a:t>
            </a:r>
            <a:r>
              <a:rPr lang="zh-CN" altLang="en-US" sz="1600" dirty="0" smtClean="0"/>
              <a:t>能和单个</a:t>
            </a:r>
            <a:r>
              <a:rPr lang="en-US" altLang="zh-CN" sz="1600" dirty="0"/>
              <a:t>UVC86</a:t>
            </a:r>
            <a:r>
              <a:rPr lang="zh-CN" altLang="en-US" sz="1600" dirty="0"/>
              <a:t>的协同</a:t>
            </a:r>
            <a:r>
              <a:rPr lang="zh-CN" altLang="en-US" sz="1600" dirty="0" smtClean="0"/>
              <a:t>工作。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开发</a:t>
            </a:r>
            <a:r>
              <a:rPr lang="en-US" altLang="zh-CN" sz="1600" dirty="0" smtClean="0"/>
              <a:t>M500 SG</a:t>
            </a:r>
            <a:r>
              <a:rPr lang="zh-CN" altLang="en-US" sz="1600" dirty="0" smtClean="0"/>
              <a:t>功能：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AF+2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MF</a:t>
            </a:r>
            <a:r>
              <a:rPr lang="zh-CN" altLang="en-US" sz="1600" dirty="0" smtClean="0"/>
              <a:t>，在开启</a:t>
            </a:r>
            <a:r>
              <a:rPr lang="en-US" altLang="zh-CN" sz="1600" dirty="0"/>
              <a:t>SG</a:t>
            </a:r>
            <a:r>
              <a:rPr lang="zh-CN" altLang="en-US" sz="1600" dirty="0"/>
              <a:t>后，</a:t>
            </a:r>
            <a:r>
              <a:rPr lang="en-US" altLang="zh-CN" sz="1600" dirty="0"/>
              <a:t>UVC86</a:t>
            </a:r>
            <a:r>
              <a:rPr lang="zh-CN" altLang="en-US" sz="1600" dirty="0"/>
              <a:t>回到</a:t>
            </a:r>
            <a:r>
              <a:rPr lang="en-US" altLang="zh-CN" sz="1600" dirty="0"/>
              <a:t>idle</a:t>
            </a:r>
            <a:r>
              <a:rPr lang="zh-CN" altLang="en-US" sz="1600" dirty="0"/>
              <a:t>全景状态，主机</a:t>
            </a:r>
            <a:r>
              <a:rPr lang="en-US" altLang="zh-CN" sz="1600" dirty="0"/>
              <a:t>M500</a:t>
            </a:r>
            <a:r>
              <a:rPr lang="zh-CN" altLang="en-US" sz="1600" dirty="0"/>
              <a:t>接收</a:t>
            </a:r>
            <a:r>
              <a:rPr lang="en-US" altLang="zh-CN" sz="1600" dirty="0"/>
              <a:t>UVC86</a:t>
            </a:r>
            <a:r>
              <a:rPr lang="zh-CN" altLang="en-US" sz="1600" dirty="0"/>
              <a:t>传来的</a:t>
            </a:r>
            <a:r>
              <a:rPr lang="en-US" altLang="zh-CN" sz="1600" dirty="0"/>
              <a:t>4K</a:t>
            </a:r>
            <a:r>
              <a:rPr lang="zh-CN" altLang="en-US" sz="1600" dirty="0"/>
              <a:t>全景画面，用于视频分析和显示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解决在移植过程和开发过程中的</a:t>
            </a:r>
            <a:r>
              <a:rPr lang="zh-CN" altLang="en-US" sz="1600" dirty="0" smtClean="0"/>
              <a:t>问题。</a:t>
            </a: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/>
              <a:t>消除代码遗留告警</a:t>
            </a: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学会在安卓环境下编译代码，以及</a:t>
            </a:r>
            <a:r>
              <a:rPr lang="zh-CN" altLang="en-US" sz="1400" dirty="0" smtClean="0"/>
              <a:t>如何</a:t>
            </a:r>
            <a:r>
              <a:rPr lang="zh-CN" altLang="en-US" sz="1400" dirty="0"/>
              <a:t>打包</a:t>
            </a:r>
            <a:r>
              <a:rPr lang="en-US" altLang="zh-CN" sz="1400" dirty="0" smtClean="0"/>
              <a:t>/</a:t>
            </a:r>
            <a:r>
              <a:rPr lang="zh-CN" altLang="en-US" sz="1400" dirty="0" smtClean="0"/>
              <a:t>替换</a:t>
            </a:r>
            <a:r>
              <a:rPr lang="en-US" altLang="zh-CN" sz="1400" dirty="0"/>
              <a:t>M500/A20/A30</a:t>
            </a:r>
            <a:r>
              <a:rPr lang="zh-CN" altLang="en-US" sz="1400" dirty="0"/>
              <a:t>等机型的智能追踪库</a:t>
            </a:r>
            <a:endParaRPr lang="en-US" altLang="zh-CN" sz="1400" dirty="0"/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0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主要工作展示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摄像头智能应用工程代码的熟悉和学习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62526" y="1526731"/>
            <a:ext cx="5332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摄像头的智能追踪分为</a:t>
            </a:r>
            <a:r>
              <a:rPr lang="en-US" altLang="zh-CN" dirty="0"/>
              <a:t>AF / VT /</a:t>
            </a:r>
            <a:r>
              <a:rPr lang="zh-CN" altLang="en-US" dirty="0"/>
              <a:t>多分屏</a:t>
            </a:r>
            <a:r>
              <a:rPr lang="en-US" altLang="zh-CN" dirty="0"/>
              <a:t>MW/</a:t>
            </a:r>
            <a:r>
              <a:rPr lang="zh-CN" altLang="en-US" dirty="0"/>
              <a:t>多流</a:t>
            </a:r>
            <a:r>
              <a:rPr lang="en-US" altLang="zh-CN" dirty="0" smtClean="0"/>
              <a:t>SG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AF </a:t>
            </a:r>
            <a:r>
              <a:rPr lang="zh-CN" altLang="en-US" dirty="0" smtClean="0"/>
              <a:t>：摄像头能够框选会议中有人的区域，并进行调焦和放大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VT</a:t>
            </a:r>
            <a:r>
              <a:rPr lang="zh-CN" altLang="en-US" dirty="0"/>
              <a:t>：</a:t>
            </a:r>
            <a:r>
              <a:rPr lang="zh-CN" altLang="en-US" dirty="0" smtClean="0"/>
              <a:t>摄像头能够框选当前</a:t>
            </a:r>
            <a:r>
              <a:rPr lang="zh-CN" altLang="en-US" dirty="0"/>
              <a:t>的说话人，并对当前说话人进行调焦和放大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MW</a:t>
            </a:r>
            <a:r>
              <a:rPr lang="zh-CN" altLang="en-US" dirty="0"/>
              <a:t>：摄像头能够根据会议室中的人数，输出</a:t>
            </a:r>
            <a:r>
              <a:rPr lang="en-US" altLang="zh-CN" dirty="0"/>
              <a:t>1-6</a:t>
            </a:r>
            <a:r>
              <a:rPr lang="zh-CN" altLang="en-US" dirty="0"/>
              <a:t>人的单人特写画面。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SG</a:t>
            </a:r>
            <a:r>
              <a:rPr lang="zh-CN" altLang="en-US" dirty="0" smtClean="0"/>
              <a:t>：摄像头检测到大于或等于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个人的时候，会新增虚拟摄像头节点，输出三路流，</a:t>
            </a:r>
            <a:r>
              <a:rPr lang="zh-CN" altLang="zh-CN" dirty="0"/>
              <a:t>一路</a:t>
            </a:r>
            <a:r>
              <a:rPr lang="en-US" altLang="zh-CN" dirty="0"/>
              <a:t>AF</a:t>
            </a:r>
            <a:r>
              <a:rPr lang="zh-CN" altLang="zh-CN" dirty="0"/>
              <a:t>画面</a:t>
            </a:r>
            <a:r>
              <a:rPr lang="en-US" altLang="zh-CN" dirty="0"/>
              <a:t> + </a:t>
            </a:r>
            <a:r>
              <a:rPr lang="zh-CN" altLang="zh-CN" dirty="0"/>
              <a:t>两路单人</a:t>
            </a:r>
            <a:r>
              <a:rPr lang="zh-CN" altLang="zh-CN" dirty="0" smtClean="0"/>
              <a:t>特写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0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cameraCtrl</a:t>
            </a:r>
            <a:r>
              <a:rPr lang="zh-CN" altLang="en-US" dirty="0" smtClean="0"/>
              <a:t>工程</a:t>
            </a:r>
            <a:r>
              <a:rPr lang="zh-CN" altLang="en-US" dirty="0" smtClean="0"/>
              <a:t>代码中最主要的三个线程分别是图像获取线程、算法处理线程、结果处理线程，三个线程在死循环中循环运行。</a:t>
            </a:r>
            <a:endParaRPr lang="en-US" altLang="zh-CN" dirty="0" smtClean="0"/>
          </a:p>
          <a:p>
            <a:r>
              <a:rPr lang="zh-CN" altLang="en-US" dirty="0" smtClean="0"/>
              <a:t>图像获取线程，通过套接字通信获取图像，将图像</a:t>
            </a:r>
            <a:r>
              <a:rPr lang="zh-CN" altLang="en-US" dirty="0"/>
              <a:t>裁剪转换为</a:t>
            </a:r>
            <a:r>
              <a:rPr lang="en-US" altLang="zh-CN" dirty="0"/>
              <a:t>1920*1024</a:t>
            </a:r>
            <a:r>
              <a:rPr lang="zh-CN" altLang="en-US" dirty="0"/>
              <a:t>的</a:t>
            </a:r>
            <a:r>
              <a:rPr lang="en-US" altLang="zh-CN" dirty="0"/>
              <a:t>NV12</a:t>
            </a:r>
            <a:r>
              <a:rPr lang="zh-CN" altLang="en-US" dirty="0"/>
              <a:t>格式图像和</a:t>
            </a:r>
            <a:r>
              <a:rPr lang="en-US" altLang="zh-CN" dirty="0"/>
              <a:t>1024*576</a:t>
            </a:r>
            <a:r>
              <a:rPr lang="zh-CN" altLang="en-US" dirty="0"/>
              <a:t>大小的</a:t>
            </a:r>
            <a:r>
              <a:rPr lang="en-US" altLang="zh-CN" dirty="0"/>
              <a:t>RGB888</a:t>
            </a:r>
            <a:r>
              <a:rPr lang="zh-CN" altLang="en-US" dirty="0"/>
              <a:t>格式图像，分别</a:t>
            </a:r>
            <a:r>
              <a:rPr lang="zh-CN" altLang="en-US" dirty="0" smtClean="0"/>
              <a:t>用于算法处理线程中的人头</a:t>
            </a:r>
            <a:r>
              <a:rPr lang="zh-CN" altLang="en-US" dirty="0"/>
              <a:t>检测和躯干检测。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3" y="1415789"/>
            <a:ext cx="2276190" cy="4019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图像获取部分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003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三个线程中最主要的就是算法处理线程，通过算法处理线程能得到每个人的人头和躯干的位置信息。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其中独区、重区、静</a:t>
            </a:r>
            <a:r>
              <a:rPr lang="zh-CN" altLang="en-US" dirty="0"/>
              <a:t>区部分是整个智能追踪功能的重点</a:t>
            </a:r>
            <a:r>
              <a:rPr lang="zh-CN" altLang="en-US" dirty="0" smtClean="0"/>
              <a:t>，也是摄像头能稳定框选的关键之一，音频</a:t>
            </a:r>
            <a:r>
              <a:rPr lang="zh-CN" altLang="en-US" dirty="0"/>
              <a:t>部分的决定元素也</a:t>
            </a:r>
            <a:r>
              <a:rPr lang="zh-CN" altLang="en-US" dirty="0" smtClean="0"/>
              <a:t>是通过拷贝</a:t>
            </a:r>
            <a:r>
              <a:rPr lang="zh-CN" altLang="en-US" dirty="0"/>
              <a:t>静区的元素生成的。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根据不同的模式，用到的处理结果信息也有所不同，例如</a:t>
            </a:r>
            <a:r>
              <a:rPr lang="en-US" altLang="zh-CN" dirty="0" smtClean="0"/>
              <a:t>AF</a:t>
            </a:r>
            <a:r>
              <a:rPr lang="zh-CN" altLang="en-US" dirty="0" smtClean="0"/>
              <a:t>模式，用到的是通过所有静区元素得到的一个多人大框；</a:t>
            </a:r>
            <a:r>
              <a:rPr lang="en-US" altLang="zh-CN" dirty="0" smtClean="0"/>
              <a:t>VT</a:t>
            </a:r>
            <a:r>
              <a:rPr lang="zh-CN" altLang="en-US" dirty="0" smtClean="0"/>
              <a:t>模式，依据静区元素和接收到的音频信息相匹配，确定说话人，一般为单人框；</a:t>
            </a:r>
            <a:r>
              <a:rPr lang="en-US" altLang="zh-CN" dirty="0" smtClean="0"/>
              <a:t>MW</a:t>
            </a:r>
            <a:r>
              <a:rPr lang="zh-CN" altLang="en-US" dirty="0" smtClean="0"/>
              <a:t>模式，用到的是每一个人的小框；</a:t>
            </a:r>
            <a:r>
              <a:rPr lang="en-US" altLang="zh-CN" dirty="0" smtClean="0"/>
              <a:t>SG</a:t>
            </a:r>
            <a:r>
              <a:rPr lang="zh-CN" altLang="en-US" dirty="0" smtClean="0"/>
              <a:t>模式则既用到了</a:t>
            </a:r>
            <a:r>
              <a:rPr lang="en-US" altLang="zh-CN" dirty="0" smtClean="0"/>
              <a:t>AF</a:t>
            </a:r>
            <a:r>
              <a:rPr lang="zh-CN" altLang="en-US" dirty="0" smtClean="0"/>
              <a:t>模式下的大框，也用到了当前说话人和上一个说话人的小框。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4" y="955620"/>
            <a:ext cx="1741046" cy="5902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算法处理部分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556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结果处理线程：</a:t>
            </a:r>
            <a:endParaRPr lang="en-US" altLang="zh-CN" dirty="0"/>
          </a:p>
          <a:p>
            <a:r>
              <a:rPr lang="zh-CN" altLang="en-US" dirty="0"/>
              <a:t>结果处理线程主要是</a:t>
            </a:r>
            <a:r>
              <a:rPr lang="zh-CN" altLang="en-US" dirty="0" smtClean="0"/>
              <a:t>接受来自算法处理线程的信息，用来</a:t>
            </a:r>
            <a:r>
              <a:rPr lang="zh-CN" altLang="en-US" dirty="0"/>
              <a:t>控制镜头</a:t>
            </a:r>
            <a:r>
              <a:rPr lang="zh-CN" altLang="en-US" dirty="0" smtClean="0"/>
              <a:t>的移动</a:t>
            </a:r>
            <a:r>
              <a:rPr lang="zh-CN" altLang="en-US" dirty="0"/>
              <a:t>和聚焦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381" y="934167"/>
            <a:ext cx="3009524" cy="5066667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结果</a:t>
            </a:r>
            <a:r>
              <a:rPr lang="zh-CN" altLang="en-US" b="1" dirty="0" smtClean="0"/>
              <a:t>处理部分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5473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247" y="1078031"/>
            <a:ext cx="5934239" cy="56779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381492" y="1199348"/>
            <a:ext cx="466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智能追踪几个主要线程的交互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各个模块之间的交互</a:t>
            </a:r>
            <a:endParaRPr lang="en-US" altLang="zh-CN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594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1FF8985E-A934-47E3-90A6-5470E286685A}" vid="{A2B66F2F-A2D6-4B37-B372-BD8BE89718F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4759</TotalTime>
  <Words>1156</Words>
  <Application>Microsoft Office PowerPoint</Application>
  <PresentationFormat>宽屏</PresentationFormat>
  <Paragraphs>113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新細明體</vt:lpstr>
      <vt:lpstr>等线</vt:lpstr>
      <vt:lpstr>思源黑体 CN Normal</vt:lpstr>
      <vt:lpstr>思源黑体 CN Regular</vt:lpstr>
      <vt:lpstr>宋体</vt:lpstr>
      <vt:lpstr>Arial</vt:lpstr>
      <vt:lpstr>Calibri</vt:lpstr>
      <vt:lpstr>Times New Roman</vt:lpstr>
      <vt:lpstr>Wingdings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庄小凤</dc:creator>
  <cp:lastModifiedBy>洪培焱</cp:lastModifiedBy>
  <cp:revision>693</cp:revision>
  <dcterms:created xsi:type="dcterms:W3CDTF">2018-05-29T07:15:42Z</dcterms:created>
  <dcterms:modified xsi:type="dcterms:W3CDTF">2022-12-19T06:47:53Z</dcterms:modified>
</cp:coreProperties>
</file>